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sap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sap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7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svg"/><Relationship Id="rId4" Type="http://schemas.openxmlformats.org/officeDocument/2006/relationships/image" Target="../media/image19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62251" y="1028700"/>
            <a:ext cx="1315348" cy="1287481"/>
            <a:chOff x="0" y="0"/>
            <a:chExt cx="1753797" cy="1716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3743" cy="1716659"/>
            </a:xfrm>
            <a:custGeom>
              <a:avLst/>
              <a:gdLst/>
              <a:ahLst/>
              <a:cxnLst/>
              <a:rect l="l" t="t" r="r" b="b"/>
              <a:pathLst>
                <a:path w="1753743" h="1716659">
                  <a:moveTo>
                    <a:pt x="0" y="0"/>
                  </a:moveTo>
                  <a:lnTo>
                    <a:pt x="1753743" y="0"/>
                  </a:lnTo>
                  <a:lnTo>
                    <a:pt x="1753743" y="1716659"/>
                  </a:lnTo>
                  <a:lnTo>
                    <a:pt x="0" y="171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9" r="-152" b="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5971819" y="1028700"/>
            <a:ext cx="1287481" cy="1287481"/>
            <a:chOff x="0" y="0"/>
            <a:chExt cx="1716641" cy="17166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6659" cy="1716659"/>
            </a:xfrm>
            <a:custGeom>
              <a:avLst/>
              <a:gdLst/>
              <a:ahLst/>
              <a:cxnLst/>
              <a:rect l="l" t="t" r="r" b="b"/>
              <a:pathLst>
                <a:path w="1716659" h="1716659">
                  <a:moveTo>
                    <a:pt x="0" y="0"/>
                  </a:moveTo>
                  <a:lnTo>
                    <a:pt x="1716659" y="0"/>
                  </a:lnTo>
                  <a:lnTo>
                    <a:pt x="1716659" y="1716659"/>
                  </a:lnTo>
                  <a:lnTo>
                    <a:pt x="0" y="171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1" b="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115550" y="3656049"/>
            <a:ext cx="3642102" cy="3642102"/>
          </a:xfrm>
          <a:custGeom>
            <a:avLst/>
            <a:gdLst/>
            <a:ahLst/>
            <a:cxnLst/>
            <a:rect l="l" t="t" r="r" b="b"/>
            <a:pathLst>
              <a:path w="3642102" h="3642102">
                <a:moveTo>
                  <a:pt x="0" y="0"/>
                </a:moveTo>
                <a:lnTo>
                  <a:pt x="3642102" y="0"/>
                </a:lnTo>
                <a:lnTo>
                  <a:pt x="3642102" y="3642101"/>
                </a:lnTo>
                <a:lnTo>
                  <a:pt x="0" y="3642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82738" y="3656049"/>
            <a:ext cx="3980439" cy="3642102"/>
          </a:xfrm>
          <a:custGeom>
            <a:avLst/>
            <a:gdLst/>
            <a:ahLst/>
            <a:cxnLst/>
            <a:rect l="l" t="t" r="r" b="b"/>
            <a:pathLst>
              <a:path w="3980439" h="3642102">
                <a:moveTo>
                  <a:pt x="0" y="0"/>
                </a:moveTo>
                <a:lnTo>
                  <a:pt x="3980439" y="0"/>
                </a:lnTo>
                <a:lnTo>
                  <a:pt x="3980439" y="3642101"/>
                </a:lnTo>
                <a:lnTo>
                  <a:pt x="0" y="364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09650" y="2217846"/>
            <a:ext cx="9105900" cy="122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83"/>
              </a:lnSpc>
            </a:pPr>
            <a:r>
              <a:rPr lang="en-US" sz="6800" b="1" spc="116">
                <a:solidFill>
                  <a:srgbClr val="233D00"/>
                </a:solidFill>
                <a:latin typeface="Asap Bold"/>
                <a:ea typeface="Asap Bold"/>
                <a:cs typeface="Asap Bold"/>
                <a:sym typeface="Asap Bold"/>
              </a:rPr>
              <a:t>FINAL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456024"/>
            <a:ext cx="8582137" cy="72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5"/>
              </a:lnSpc>
            </a:pPr>
            <a:r>
              <a:rPr lang="en-US" sz="4168" b="1" spc="125">
                <a:solidFill>
                  <a:srgbClr val="7A6200"/>
                </a:solidFill>
                <a:latin typeface="Asap Bold"/>
                <a:ea typeface="Asap Bold"/>
                <a:cs typeface="Asap Bold"/>
                <a:sym typeface="Asap Bold"/>
              </a:rPr>
              <a:t>MICROPROCESSOR ENGINEERING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33475"/>
            <a:ext cx="13741550" cy="100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5"/>
              </a:lnSpc>
            </a:pPr>
            <a:r>
              <a:rPr lang="en-US" sz="3253" b="1" spc="74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THE UNIVERSITY OF TECHNOLOGY - THE UNIVERSITY OF DANANG</a:t>
            </a:r>
          </a:p>
          <a:p>
            <a:pPr algn="l">
              <a:lnSpc>
                <a:spcPts val="5725"/>
              </a:lnSpc>
            </a:pPr>
            <a:r>
              <a:rPr lang="en-US" sz="3253" b="1" spc="74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FACULTY OF ELECTRONICS AND TELECOMMUNICATION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378876"/>
            <a:ext cx="8115300" cy="111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9"/>
              </a:lnSpc>
            </a:pPr>
            <a:r>
              <a:rPr lang="en-US" sz="3453" b="1" spc="78">
                <a:solidFill>
                  <a:srgbClr val="750101"/>
                </a:solidFill>
                <a:latin typeface="Asap Bold"/>
                <a:ea typeface="Asap Bold"/>
                <a:cs typeface="Asap Bold"/>
                <a:sym typeface="Asap Bold"/>
              </a:rPr>
              <a:t>CO AND PM2.5 CONCENTRATION MONITORING DEVICE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58985"/>
            <a:ext cx="7674443" cy="334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4"/>
              </a:lnSpc>
            </a:pPr>
            <a:r>
              <a:rPr lang="en-US" sz="3102" b="1" spc="6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Group members:</a:t>
            </a:r>
          </a:p>
          <a:p>
            <a:pPr algn="l">
              <a:lnSpc>
                <a:spcPts val="4344"/>
              </a:lnSpc>
            </a:pPr>
            <a:r>
              <a:rPr lang="en-US" sz="3102" spc="70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Trần Quang Khánh - 22KTMT1</a:t>
            </a:r>
          </a:p>
          <a:p>
            <a:pPr algn="l">
              <a:lnSpc>
                <a:spcPts val="4344"/>
              </a:lnSpc>
            </a:pPr>
            <a:r>
              <a:rPr lang="en-US" sz="3102" spc="70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Lê Xuân Nam - 22KTTM1</a:t>
            </a:r>
          </a:p>
          <a:p>
            <a:pPr algn="l">
              <a:lnSpc>
                <a:spcPts val="4344"/>
              </a:lnSpc>
            </a:pPr>
            <a:r>
              <a:rPr lang="en-US" sz="3102" spc="68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Hồ Anh Nguyên - 22KTMT1</a:t>
            </a:r>
          </a:p>
          <a:p>
            <a:pPr algn="l">
              <a:lnSpc>
                <a:spcPts val="4344"/>
              </a:lnSpc>
            </a:pPr>
            <a:r>
              <a:rPr lang="en-US" sz="3102" spc="68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Phan Lê Minh - 22KTMT2</a:t>
            </a:r>
          </a:p>
          <a:p>
            <a:pPr algn="l">
              <a:lnSpc>
                <a:spcPts val="5771"/>
              </a:lnSpc>
            </a:pPr>
            <a:r>
              <a:rPr lang="en-US" sz="3102" b="1" spc="70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Supervisor: </a:t>
            </a:r>
            <a:r>
              <a:rPr lang="en-US" sz="3102" spc="70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M. Sc. Hồ Viết Việt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8690553"/>
            <a:ext cx="8115300" cy="49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3053" b="1" spc="69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Da Nang, December 26th,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344275"/>
            <a:ext cx="7900822" cy="7505781"/>
          </a:xfrm>
          <a:custGeom>
            <a:avLst/>
            <a:gdLst/>
            <a:ahLst/>
            <a:cxnLst/>
            <a:rect l="l" t="t" r="r" b="b"/>
            <a:pathLst>
              <a:path w="7900822" h="7505781">
                <a:moveTo>
                  <a:pt x="0" y="0"/>
                </a:moveTo>
                <a:lnTo>
                  <a:pt x="7900822" y="0"/>
                </a:lnTo>
                <a:lnTo>
                  <a:pt x="7900822" y="7505781"/>
                </a:lnTo>
                <a:lnTo>
                  <a:pt x="0" y="7505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27251" y="2344275"/>
            <a:ext cx="3463033" cy="7505781"/>
          </a:xfrm>
          <a:custGeom>
            <a:avLst/>
            <a:gdLst/>
            <a:ahLst/>
            <a:cxnLst/>
            <a:rect l="l" t="t" r="r" b="b"/>
            <a:pathLst>
              <a:path w="3463033" h="7505781">
                <a:moveTo>
                  <a:pt x="0" y="0"/>
                </a:moveTo>
                <a:lnTo>
                  <a:pt x="3463033" y="0"/>
                </a:lnTo>
                <a:lnTo>
                  <a:pt x="3463033" y="7505781"/>
                </a:lnTo>
                <a:lnTo>
                  <a:pt x="0" y="7505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5302" y="490271"/>
            <a:ext cx="687469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5777" y="1494372"/>
            <a:ext cx="5354507" cy="5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3424" b="1" spc="7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ESP Rainmaker: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1494372"/>
            <a:ext cx="5354507" cy="5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3424" b="1" spc="7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Implemented circuit: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759870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28700" y="3865235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8700" y="497060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28700" y="6099383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E6EE9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28700" y="718922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745302" y="490271"/>
            <a:ext cx="3598783" cy="96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CONTENTS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855263" y="1864435"/>
            <a:ext cx="7404037" cy="7033835"/>
          </a:xfrm>
          <a:custGeom>
            <a:avLst/>
            <a:gdLst/>
            <a:ahLst/>
            <a:cxnLst/>
            <a:rect l="l" t="t" r="r" b="b"/>
            <a:pathLst>
              <a:path w="7404037" h="7033835">
                <a:moveTo>
                  <a:pt x="0" y="0"/>
                </a:moveTo>
                <a:lnTo>
                  <a:pt x="7404037" y="0"/>
                </a:lnTo>
                <a:lnTo>
                  <a:pt x="7404037" y="7033835"/>
                </a:lnTo>
                <a:lnTo>
                  <a:pt x="0" y="7033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5"/>
          <p:cNvSpPr txBox="1"/>
          <p:nvPr/>
        </p:nvSpPr>
        <p:spPr>
          <a:xfrm>
            <a:off x="1028700" y="2609148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Introduction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1028700" y="3709901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Schematic and Components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1028700" y="4819237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Implementation</a:t>
            </a:r>
          </a:p>
        </p:txBody>
      </p:sp>
      <p:sp>
        <p:nvSpPr>
          <p:cNvPr id="23" name="TextBox 17"/>
          <p:cNvSpPr txBox="1"/>
          <p:nvPr/>
        </p:nvSpPr>
        <p:spPr>
          <a:xfrm>
            <a:off x="1028700" y="7040192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Conclusion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1028700" y="5950354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382648" y="215240"/>
            <a:ext cx="17522704" cy="9856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759870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28700" y="3865235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8700" y="497060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28700" y="6099383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>
            <a:off x="1028700" y="7040192"/>
            <a:ext cx="8115300" cy="1111671"/>
            <a:chOff x="0" y="-38100"/>
            <a:chExt cx="2074719" cy="284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74719" cy="208005"/>
            </a:xfrm>
            <a:custGeom>
              <a:avLst/>
              <a:gdLst/>
              <a:ahLst/>
              <a:cxnLst/>
              <a:rect l="l" t="t" r="r" b="b"/>
              <a:pathLst>
                <a:path w="2074719" h="208005">
                  <a:moveTo>
                    <a:pt x="1871519" y="0"/>
                  </a:moveTo>
                  <a:cubicBezTo>
                    <a:pt x="1983743" y="0"/>
                    <a:pt x="2074719" y="46563"/>
                    <a:pt x="2074719" y="104002"/>
                  </a:cubicBezTo>
                  <a:cubicBezTo>
                    <a:pt x="2074719" y="161441"/>
                    <a:pt x="1983743" y="208005"/>
                    <a:pt x="1871519" y="208005"/>
                  </a:cubicBezTo>
                  <a:lnTo>
                    <a:pt x="203200" y="208005"/>
                  </a:lnTo>
                  <a:cubicBezTo>
                    <a:pt x="90976" y="208005"/>
                    <a:pt x="0" y="161441"/>
                    <a:pt x="0" y="104002"/>
                  </a:cubicBezTo>
                  <a:cubicBezTo>
                    <a:pt x="0" y="465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EE93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74719" cy="28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Conclusion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45302" y="490271"/>
            <a:ext cx="3598783" cy="96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CONTENTS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855263" y="1864435"/>
            <a:ext cx="7404037" cy="7033835"/>
          </a:xfrm>
          <a:custGeom>
            <a:avLst/>
            <a:gdLst/>
            <a:ahLst/>
            <a:cxnLst/>
            <a:rect l="l" t="t" r="r" b="b"/>
            <a:pathLst>
              <a:path w="7404037" h="7033835">
                <a:moveTo>
                  <a:pt x="0" y="0"/>
                </a:moveTo>
                <a:lnTo>
                  <a:pt x="7404037" y="0"/>
                </a:lnTo>
                <a:lnTo>
                  <a:pt x="7404037" y="7033835"/>
                </a:lnTo>
                <a:lnTo>
                  <a:pt x="0" y="7033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5"/>
          <p:cNvSpPr txBox="1"/>
          <p:nvPr/>
        </p:nvSpPr>
        <p:spPr>
          <a:xfrm>
            <a:off x="1028700" y="2609148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Introduction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1028700" y="3709901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Schematic and Components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1028700" y="4819237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Implementation</a:t>
            </a:r>
          </a:p>
        </p:txBody>
      </p:sp>
      <p:sp>
        <p:nvSpPr>
          <p:cNvPr id="23" name="TextBox 14"/>
          <p:cNvSpPr txBox="1"/>
          <p:nvPr/>
        </p:nvSpPr>
        <p:spPr>
          <a:xfrm>
            <a:off x="1028700" y="5950354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5302" y="2579053"/>
            <a:ext cx="7410014" cy="505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7" lvl="1" indent="-345444" algn="just">
              <a:lnSpc>
                <a:spcPts val="4480"/>
              </a:lnSpc>
              <a:buFont typeface="Arial"/>
              <a:buChar char="•"/>
            </a:pPr>
            <a:r>
              <a:rPr lang="en-US" sz="3200" spc="73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Implemented a CO and PM2.5 monitoring device using MQ-2, GP2Y1010AU0F, and ESP32-C3.</a:t>
            </a:r>
          </a:p>
          <a:p>
            <a:pPr marL="690887" lvl="1" indent="-345444" algn="just">
              <a:lnSpc>
                <a:spcPts val="4480"/>
              </a:lnSpc>
              <a:buFont typeface="Arial"/>
              <a:buChar char="•"/>
            </a:pPr>
            <a:r>
              <a:rPr lang="en-US" sz="3200" spc="73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The system monitors air quality, displays data, and triggers alarms at hazardous levels.</a:t>
            </a:r>
          </a:p>
          <a:p>
            <a:pPr marL="690887" lvl="1" indent="-345444" algn="just">
              <a:lnSpc>
                <a:spcPts val="4480"/>
              </a:lnSpc>
              <a:buFont typeface="Arial"/>
              <a:buChar char="•"/>
            </a:pPr>
            <a:r>
              <a:rPr lang="en-US" sz="3200" spc="73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ESP RainMaker enables remote monitoring, alarm control, and hazard notifications.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5302" y="490271"/>
            <a:ext cx="4464248" cy="96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CONCLUSION</a:t>
            </a:r>
          </a:p>
        </p:txBody>
      </p:sp>
      <p:sp>
        <p:nvSpPr>
          <p:cNvPr id="5" name="Freeform 5"/>
          <p:cNvSpPr/>
          <p:nvPr/>
        </p:nvSpPr>
        <p:spPr>
          <a:xfrm>
            <a:off x="9855263" y="1864435"/>
            <a:ext cx="7404037" cy="7033835"/>
          </a:xfrm>
          <a:custGeom>
            <a:avLst/>
            <a:gdLst/>
            <a:ahLst/>
            <a:cxnLst/>
            <a:rect l="l" t="t" r="r" b="b"/>
            <a:pathLst>
              <a:path w="7404037" h="7033835">
                <a:moveTo>
                  <a:pt x="0" y="0"/>
                </a:moveTo>
                <a:lnTo>
                  <a:pt x="7404037" y="0"/>
                </a:lnTo>
                <a:lnTo>
                  <a:pt x="7404037" y="7033835"/>
                </a:lnTo>
                <a:lnTo>
                  <a:pt x="0" y="7033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06522" y="3033619"/>
            <a:ext cx="7828667" cy="3074531"/>
          </a:xfrm>
          <a:custGeom>
            <a:avLst/>
            <a:gdLst/>
            <a:ahLst/>
            <a:cxnLst/>
            <a:rect l="l" t="t" r="r" b="b"/>
            <a:pathLst>
              <a:path w="7828667" h="3074531">
                <a:moveTo>
                  <a:pt x="0" y="0"/>
                </a:moveTo>
                <a:lnTo>
                  <a:pt x="7828667" y="0"/>
                </a:lnTo>
                <a:lnTo>
                  <a:pt x="7828667" y="3074531"/>
                </a:lnTo>
                <a:lnTo>
                  <a:pt x="0" y="3074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182" b="-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35189" y="1697971"/>
            <a:ext cx="4733961" cy="5270605"/>
          </a:xfrm>
          <a:custGeom>
            <a:avLst/>
            <a:gdLst/>
            <a:ahLst/>
            <a:cxnLst/>
            <a:rect l="l" t="t" r="r" b="b"/>
            <a:pathLst>
              <a:path w="4733961" h="5270605">
                <a:moveTo>
                  <a:pt x="0" y="0"/>
                </a:moveTo>
                <a:lnTo>
                  <a:pt x="4733961" y="0"/>
                </a:lnTo>
                <a:lnTo>
                  <a:pt x="4733961" y="5270605"/>
                </a:lnTo>
                <a:lnTo>
                  <a:pt x="0" y="5270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l="-40" r="-4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0021" y="2808945"/>
            <a:ext cx="3491844" cy="3523879"/>
          </a:xfrm>
          <a:custGeom>
            <a:avLst/>
            <a:gdLst/>
            <a:ahLst/>
            <a:cxnLst/>
            <a:rect l="l" t="t" r="r" b="b"/>
            <a:pathLst>
              <a:path w="3491844" h="3523879">
                <a:moveTo>
                  <a:pt x="0" y="0"/>
                </a:moveTo>
                <a:lnTo>
                  <a:pt x="3491844" y="0"/>
                </a:lnTo>
                <a:lnTo>
                  <a:pt x="3491844" y="3523879"/>
                </a:lnTo>
                <a:lnTo>
                  <a:pt x="0" y="3523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185" r="-18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6471" y="7021996"/>
            <a:ext cx="16255057" cy="81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2"/>
              </a:lnSpc>
            </a:pPr>
            <a:r>
              <a:rPr lang="en-US" sz="4700" b="1" spc="74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THANKS FOR LISTENING, AND HAPPY NEW YEAR!!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609148"/>
            <a:ext cx="8115300" cy="1111671"/>
            <a:chOff x="0" y="-38533"/>
            <a:chExt cx="2074719" cy="284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74719" cy="208005"/>
            </a:xfrm>
            <a:custGeom>
              <a:avLst/>
              <a:gdLst/>
              <a:ahLst/>
              <a:cxnLst/>
              <a:rect l="l" t="t" r="r" b="b"/>
              <a:pathLst>
                <a:path w="2074719" h="208005">
                  <a:moveTo>
                    <a:pt x="1871519" y="0"/>
                  </a:moveTo>
                  <a:cubicBezTo>
                    <a:pt x="1983743" y="0"/>
                    <a:pt x="2074719" y="46563"/>
                    <a:pt x="2074719" y="104002"/>
                  </a:cubicBezTo>
                  <a:cubicBezTo>
                    <a:pt x="2074719" y="161441"/>
                    <a:pt x="1983743" y="208005"/>
                    <a:pt x="1871519" y="208005"/>
                  </a:cubicBezTo>
                  <a:lnTo>
                    <a:pt x="203200" y="208005"/>
                  </a:lnTo>
                  <a:cubicBezTo>
                    <a:pt x="90976" y="208005"/>
                    <a:pt x="0" y="161441"/>
                    <a:pt x="0" y="104002"/>
                  </a:cubicBezTo>
                  <a:cubicBezTo>
                    <a:pt x="0" y="465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D3D3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533"/>
              <a:ext cx="2074719" cy="28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Introduction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709901"/>
            <a:ext cx="8115300" cy="1111671"/>
            <a:chOff x="0" y="-39712"/>
            <a:chExt cx="2074719" cy="2842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4719" cy="208005"/>
            </a:xfrm>
            <a:custGeom>
              <a:avLst/>
              <a:gdLst/>
              <a:ahLst/>
              <a:cxnLst/>
              <a:rect l="l" t="t" r="r" b="b"/>
              <a:pathLst>
                <a:path w="2074719" h="208005">
                  <a:moveTo>
                    <a:pt x="1871519" y="0"/>
                  </a:moveTo>
                  <a:cubicBezTo>
                    <a:pt x="1983743" y="0"/>
                    <a:pt x="2074719" y="46563"/>
                    <a:pt x="2074719" y="104002"/>
                  </a:cubicBezTo>
                  <a:cubicBezTo>
                    <a:pt x="2074719" y="161441"/>
                    <a:pt x="1983743" y="208005"/>
                    <a:pt x="1871519" y="208005"/>
                  </a:cubicBezTo>
                  <a:lnTo>
                    <a:pt x="203200" y="208005"/>
                  </a:lnTo>
                  <a:cubicBezTo>
                    <a:pt x="90976" y="208005"/>
                    <a:pt x="0" y="161441"/>
                    <a:pt x="0" y="104002"/>
                  </a:cubicBezTo>
                  <a:cubicBezTo>
                    <a:pt x="0" y="465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D3D3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9712"/>
              <a:ext cx="2074719" cy="28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Schematic and Components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819237"/>
            <a:ext cx="8115300" cy="1111671"/>
            <a:chOff x="0" y="-38697"/>
            <a:chExt cx="2074719" cy="2842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4719" cy="208005"/>
            </a:xfrm>
            <a:custGeom>
              <a:avLst/>
              <a:gdLst/>
              <a:ahLst/>
              <a:cxnLst/>
              <a:rect l="l" t="t" r="r" b="b"/>
              <a:pathLst>
                <a:path w="2074719" h="208005">
                  <a:moveTo>
                    <a:pt x="1871519" y="0"/>
                  </a:moveTo>
                  <a:cubicBezTo>
                    <a:pt x="1983743" y="0"/>
                    <a:pt x="2074719" y="46563"/>
                    <a:pt x="2074719" y="104002"/>
                  </a:cubicBezTo>
                  <a:cubicBezTo>
                    <a:pt x="2074719" y="161441"/>
                    <a:pt x="1983743" y="208005"/>
                    <a:pt x="1871519" y="208005"/>
                  </a:cubicBezTo>
                  <a:lnTo>
                    <a:pt x="203200" y="208005"/>
                  </a:lnTo>
                  <a:cubicBezTo>
                    <a:pt x="90976" y="208005"/>
                    <a:pt x="0" y="161441"/>
                    <a:pt x="0" y="104002"/>
                  </a:cubicBezTo>
                  <a:cubicBezTo>
                    <a:pt x="0" y="465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D3D3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697"/>
              <a:ext cx="2074719" cy="28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Implementation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950354"/>
            <a:ext cx="8115300" cy="1111671"/>
            <a:chOff x="0" y="-38100"/>
            <a:chExt cx="2074719" cy="2842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74719" cy="208005"/>
            </a:xfrm>
            <a:custGeom>
              <a:avLst/>
              <a:gdLst/>
              <a:ahLst/>
              <a:cxnLst/>
              <a:rect l="l" t="t" r="r" b="b"/>
              <a:pathLst>
                <a:path w="2074719" h="208005">
                  <a:moveTo>
                    <a:pt x="1871519" y="0"/>
                  </a:moveTo>
                  <a:cubicBezTo>
                    <a:pt x="1983743" y="0"/>
                    <a:pt x="2074719" y="46563"/>
                    <a:pt x="2074719" y="104002"/>
                  </a:cubicBezTo>
                  <a:cubicBezTo>
                    <a:pt x="2074719" y="161441"/>
                    <a:pt x="1983743" y="208005"/>
                    <a:pt x="1871519" y="208005"/>
                  </a:cubicBezTo>
                  <a:lnTo>
                    <a:pt x="203200" y="208005"/>
                  </a:lnTo>
                  <a:cubicBezTo>
                    <a:pt x="90976" y="208005"/>
                    <a:pt x="0" y="161441"/>
                    <a:pt x="0" y="104002"/>
                  </a:cubicBezTo>
                  <a:cubicBezTo>
                    <a:pt x="0" y="465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D3D3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74719" cy="28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Demo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718922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745302" y="490271"/>
            <a:ext cx="3598783" cy="96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CONTENTS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855263" y="1864435"/>
            <a:ext cx="7404037" cy="7033835"/>
          </a:xfrm>
          <a:custGeom>
            <a:avLst/>
            <a:gdLst/>
            <a:ahLst/>
            <a:cxnLst/>
            <a:rect l="l" t="t" r="r" b="b"/>
            <a:pathLst>
              <a:path w="7404037" h="7033835">
                <a:moveTo>
                  <a:pt x="0" y="0"/>
                </a:moveTo>
                <a:lnTo>
                  <a:pt x="7404037" y="0"/>
                </a:lnTo>
                <a:lnTo>
                  <a:pt x="7404037" y="7033835"/>
                </a:lnTo>
                <a:lnTo>
                  <a:pt x="0" y="7033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17"/>
          <p:cNvSpPr txBox="1"/>
          <p:nvPr/>
        </p:nvSpPr>
        <p:spPr>
          <a:xfrm>
            <a:off x="1028700" y="7040192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759870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E6EE9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28700" y="3865235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8700" y="497060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28700" y="6099383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28700" y="718922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745302" y="490271"/>
            <a:ext cx="3598783" cy="96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CONTENTS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855263" y="1864435"/>
            <a:ext cx="7404037" cy="7033835"/>
          </a:xfrm>
          <a:custGeom>
            <a:avLst/>
            <a:gdLst/>
            <a:ahLst/>
            <a:cxnLst/>
            <a:rect l="l" t="t" r="r" b="b"/>
            <a:pathLst>
              <a:path w="7404037" h="7033835">
                <a:moveTo>
                  <a:pt x="0" y="0"/>
                </a:moveTo>
                <a:lnTo>
                  <a:pt x="7404037" y="0"/>
                </a:lnTo>
                <a:lnTo>
                  <a:pt x="7404037" y="7033835"/>
                </a:lnTo>
                <a:lnTo>
                  <a:pt x="0" y="7033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5"/>
          <p:cNvSpPr txBox="1"/>
          <p:nvPr/>
        </p:nvSpPr>
        <p:spPr>
          <a:xfrm>
            <a:off x="1028700" y="2609148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Introduction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1028700" y="3709901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Schematic and Components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1028700" y="4819237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Implementation</a:t>
            </a:r>
          </a:p>
        </p:txBody>
      </p:sp>
      <p:sp>
        <p:nvSpPr>
          <p:cNvPr id="23" name="TextBox 17"/>
          <p:cNvSpPr txBox="1"/>
          <p:nvPr/>
        </p:nvSpPr>
        <p:spPr>
          <a:xfrm>
            <a:off x="1028700" y="7040192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Conclusion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1028700" y="5950354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Demo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70557" y="3454220"/>
            <a:ext cx="8288743" cy="3854266"/>
          </a:xfrm>
          <a:custGeom>
            <a:avLst/>
            <a:gdLst/>
            <a:ahLst/>
            <a:cxnLst/>
            <a:rect l="l" t="t" r="r" b="b"/>
            <a:pathLst>
              <a:path w="8288743" h="3854266">
                <a:moveTo>
                  <a:pt x="0" y="0"/>
                </a:moveTo>
                <a:lnTo>
                  <a:pt x="8288743" y="0"/>
                </a:lnTo>
                <a:lnTo>
                  <a:pt x="8288743" y="3854265"/>
                </a:lnTo>
                <a:lnTo>
                  <a:pt x="0" y="3854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5302" y="2253523"/>
            <a:ext cx="7574795" cy="673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7" lvl="1" indent="-345444" algn="just">
              <a:lnSpc>
                <a:spcPts val="4480"/>
              </a:lnSpc>
              <a:buFont typeface="Arial"/>
              <a:buChar char="•"/>
            </a:pPr>
            <a:r>
              <a:rPr lang="en-US" sz="3200" spc="73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CO and PM2.5 are hazardous air pollutants that pose serious health risks if not monitored in time.</a:t>
            </a:r>
          </a:p>
          <a:p>
            <a:pPr marL="690887" lvl="1" indent="-345444" algn="just">
              <a:lnSpc>
                <a:spcPts val="4480"/>
              </a:lnSpc>
              <a:buFont typeface="Arial"/>
              <a:buChar char="•"/>
            </a:pPr>
            <a:r>
              <a:rPr lang="en-US" sz="3200" spc="73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Objective: Design a device to monitor and warn of CO and PM2.5 concentration levels.</a:t>
            </a:r>
          </a:p>
          <a:p>
            <a:pPr marL="690887" lvl="1" indent="-345444" algn="just">
              <a:lnSpc>
                <a:spcPts val="4480"/>
              </a:lnSpc>
              <a:buFont typeface="Arial"/>
              <a:buChar char="•"/>
            </a:pPr>
            <a:r>
              <a:rPr lang="en-US" sz="3200" spc="73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System: Uses CO and PM2.5 sensors with an ESP32-C3 microcontroller for measurement and alerts.</a:t>
            </a:r>
          </a:p>
          <a:p>
            <a:pPr marL="690887" lvl="1" indent="-345444" algn="just">
              <a:lnSpc>
                <a:spcPts val="4480"/>
              </a:lnSpc>
              <a:buFont typeface="Arial"/>
              <a:buChar char="•"/>
            </a:pPr>
            <a:r>
              <a:rPr lang="en-US" sz="3200" spc="73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Applications: Indoor air quality monitoring, fire detection, and smart safety systems.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5302" y="490271"/>
            <a:ext cx="5257205" cy="96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759870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28700" y="3865235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E6EE9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8700" y="497060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28700" y="6099383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28700" y="718922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745302" y="490271"/>
            <a:ext cx="3598783" cy="96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CONTENTS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855263" y="1864435"/>
            <a:ext cx="7404037" cy="7033835"/>
          </a:xfrm>
          <a:custGeom>
            <a:avLst/>
            <a:gdLst/>
            <a:ahLst/>
            <a:cxnLst/>
            <a:rect l="l" t="t" r="r" b="b"/>
            <a:pathLst>
              <a:path w="7404037" h="7033835">
                <a:moveTo>
                  <a:pt x="0" y="0"/>
                </a:moveTo>
                <a:lnTo>
                  <a:pt x="7404037" y="0"/>
                </a:lnTo>
                <a:lnTo>
                  <a:pt x="7404037" y="7033835"/>
                </a:lnTo>
                <a:lnTo>
                  <a:pt x="0" y="7033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5"/>
          <p:cNvSpPr txBox="1"/>
          <p:nvPr/>
        </p:nvSpPr>
        <p:spPr>
          <a:xfrm>
            <a:off x="1028700" y="2609148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Introduction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1028700" y="3709901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Schematic and Components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1028700" y="4819237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Implementation</a:t>
            </a:r>
          </a:p>
        </p:txBody>
      </p:sp>
      <p:sp>
        <p:nvSpPr>
          <p:cNvPr id="23" name="TextBox 17"/>
          <p:cNvSpPr txBox="1"/>
          <p:nvPr/>
        </p:nvSpPr>
        <p:spPr>
          <a:xfrm>
            <a:off x="1028700" y="7040192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Conclusion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1028700" y="5950354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Demo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948244"/>
            <a:ext cx="6319651" cy="3644090"/>
          </a:xfrm>
          <a:custGeom>
            <a:avLst/>
            <a:gdLst/>
            <a:ahLst/>
            <a:cxnLst/>
            <a:rect l="l" t="t" r="r" b="b"/>
            <a:pathLst>
              <a:path w="6319651" h="3644090">
                <a:moveTo>
                  <a:pt x="0" y="0"/>
                </a:moveTo>
                <a:lnTo>
                  <a:pt x="6319651" y="0"/>
                </a:lnTo>
                <a:lnTo>
                  <a:pt x="6319651" y="3644090"/>
                </a:lnTo>
                <a:lnTo>
                  <a:pt x="0" y="3644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63215" y="1667408"/>
            <a:ext cx="9096085" cy="5630910"/>
          </a:xfrm>
          <a:custGeom>
            <a:avLst/>
            <a:gdLst/>
            <a:ahLst/>
            <a:cxnLst/>
            <a:rect l="l" t="t" r="r" b="b"/>
            <a:pathLst>
              <a:path w="9096085" h="5630910">
                <a:moveTo>
                  <a:pt x="0" y="0"/>
                </a:moveTo>
                <a:lnTo>
                  <a:pt x="9096085" y="0"/>
                </a:lnTo>
                <a:lnTo>
                  <a:pt x="9096085" y="5630910"/>
                </a:lnTo>
                <a:lnTo>
                  <a:pt x="0" y="563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30781" y="7479536"/>
            <a:ext cx="6760952" cy="2112798"/>
          </a:xfrm>
          <a:custGeom>
            <a:avLst/>
            <a:gdLst/>
            <a:ahLst/>
            <a:cxnLst/>
            <a:rect l="l" t="t" r="r" b="b"/>
            <a:pathLst>
              <a:path w="6760952" h="2112798">
                <a:moveTo>
                  <a:pt x="0" y="0"/>
                </a:moveTo>
                <a:lnTo>
                  <a:pt x="6760952" y="0"/>
                </a:lnTo>
                <a:lnTo>
                  <a:pt x="6760952" y="2112798"/>
                </a:lnTo>
                <a:lnTo>
                  <a:pt x="0" y="2112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610258"/>
            <a:ext cx="6319651" cy="40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4"/>
              </a:lnSpc>
            </a:pPr>
            <a:r>
              <a:rPr lang="en-US" sz="2924" b="1" spc="67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Hardware components used:</a:t>
            </a:r>
          </a:p>
          <a:p>
            <a:pPr marL="631462" lvl="1" indent="-315731" algn="just">
              <a:lnSpc>
                <a:spcPts val="4094"/>
              </a:lnSpc>
              <a:buFont typeface="Arial"/>
              <a:buChar char="•"/>
            </a:pPr>
            <a:r>
              <a:rPr lang="en-US" sz="2924" spc="67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Main MCU: ESP32-C3 DevKit-M1.</a:t>
            </a:r>
          </a:p>
          <a:p>
            <a:pPr marL="631462" lvl="1" indent="-315731" algn="just">
              <a:lnSpc>
                <a:spcPts val="4094"/>
              </a:lnSpc>
              <a:buFont typeface="Arial"/>
              <a:buChar char="•"/>
            </a:pPr>
            <a:r>
              <a:rPr lang="en-US" sz="2924" spc="67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Smoke Sensor: MQ-2.</a:t>
            </a:r>
          </a:p>
          <a:p>
            <a:pPr marL="631462" lvl="1" indent="-315731" algn="just">
              <a:lnSpc>
                <a:spcPts val="4094"/>
              </a:lnSpc>
              <a:buFont typeface="Arial"/>
              <a:buChar char="•"/>
            </a:pPr>
            <a:r>
              <a:rPr lang="en-US" sz="2924" spc="67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PM2.5 Sensor: GP2Y1010AU0F.</a:t>
            </a:r>
          </a:p>
          <a:p>
            <a:pPr marL="631462" lvl="1" indent="-315731" algn="just">
              <a:lnSpc>
                <a:spcPts val="4094"/>
              </a:lnSpc>
              <a:buFont typeface="Arial"/>
              <a:buChar char="•"/>
            </a:pPr>
            <a:r>
              <a:rPr lang="en-US" sz="2924" spc="67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Indicators: 2 LEDs, 1 buzzer, and 1 push button, 3 resistors.</a:t>
            </a:r>
          </a:p>
          <a:p>
            <a:pPr marL="631462" lvl="1" indent="-315731" algn="just">
              <a:lnSpc>
                <a:spcPts val="4094"/>
              </a:lnSpc>
              <a:buFont typeface="Arial"/>
              <a:buChar char="•"/>
            </a:pPr>
            <a:r>
              <a:rPr lang="en-US" sz="2924" spc="67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Displays: 1 LCD 16x2 I2C.</a:t>
            </a:r>
          </a:p>
          <a:p>
            <a:pPr marL="631462" lvl="1" indent="-315731" algn="just">
              <a:lnSpc>
                <a:spcPts val="4094"/>
              </a:lnSpc>
              <a:buFont typeface="Arial"/>
              <a:buChar char="•"/>
            </a:pPr>
            <a:r>
              <a:rPr lang="en-US" sz="2924" spc="67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Capacitor: 220uF/16V.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302" y="490271"/>
            <a:ext cx="10471071" cy="96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SCHEMATIC AND COMPONENTS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759870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28700" y="3865235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8700" y="497060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E6EE9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28700" y="6099383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28700" y="7189221"/>
            <a:ext cx="8115300" cy="813614"/>
          </a:xfrm>
          <a:custGeom>
            <a:avLst/>
            <a:gdLst/>
            <a:ahLst/>
            <a:cxnLst/>
            <a:rect l="l" t="t" r="r" b="b"/>
            <a:pathLst>
              <a:path w="2074719" h="208005">
                <a:moveTo>
                  <a:pt x="1871519" y="0"/>
                </a:moveTo>
                <a:cubicBezTo>
                  <a:pt x="1983743" y="0"/>
                  <a:pt x="2074719" y="46563"/>
                  <a:pt x="2074719" y="104002"/>
                </a:cubicBezTo>
                <a:cubicBezTo>
                  <a:pt x="2074719" y="161441"/>
                  <a:pt x="1983743" y="208005"/>
                  <a:pt x="1871519" y="208005"/>
                </a:cubicBezTo>
                <a:lnTo>
                  <a:pt x="203200" y="208005"/>
                </a:lnTo>
                <a:cubicBezTo>
                  <a:pt x="90976" y="208005"/>
                  <a:pt x="0" y="161441"/>
                  <a:pt x="0" y="104002"/>
                </a:cubicBezTo>
                <a:cubicBezTo>
                  <a:pt x="0" y="46563"/>
                  <a:pt x="90976" y="0"/>
                  <a:pt x="203200" y="0"/>
                </a:cubicBezTo>
                <a:close/>
              </a:path>
            </a:pathLst>
          </a:custGeom>
          <a:solidFill>
            <a:srgbClr val="FED3D3"/>
          </a:solid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745302" y="490271"/>
            <a:ext cx="3598783" cy="96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CONTENTS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855263" y="1864435"/>
            <a:ext cx="7404037" cy="7033835"/>
          </a:xfrm>
          <a:custGeom>
            <a:avLst/>
            <a:gdLst/>
            <a:ahLst/>
            <a:cxnLst/>
            <a:rect l="l" t="t" r="r" b="b"/>
            <a:pathLst>
              <a:path w="7404037" h="7033835">
                <a:moveTo>
                  <a:pt x="0" y="0"/>
                </a:moveTo>
                <a:lnTo>
                  <a:pt x="7404037" y="0"/>
                </a:lnTo>
                <a:lnTo>
                  <a:pt x="7404037" y="7033835"/>
                </a:lnTo>
                <a:lnTo>
                  <a:pt x="0" y="7033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5"/>
          <p:cNvSpPr txBox="1"/>
          <p:nvPr/>
        </p:nvSpPr>
        <p:spPr>
          <a:xfrm>
            <a:off x="1028700" y="2609148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Introduction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1028700" y="3709901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Schematic and Components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1028700" y="4819237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Implementation</a:t>
            </a:r>
          </a:p>
        </p:txBody>
      </p:sp>
      <p:sp>
        <p:nvSpPr>
          <p:cNvPr id="23" name="TextBox 17"/>
          <p:cNvSpPr txBox="1"/>
          <p:nvPr/>
        </p:nvSpPr>
        <p:spPr>
          <a:xfrm>
            <a:off x="1028700" y="7040192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Conclusion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1028700" y="5950354"/>
            <a:ext cx="8115300" cy="11116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Demo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0193"/>
            <a:ext cx="1311965" cy="1317997"/>
          </a:xfrm>
          <a:custGeom>
            <a:avLst/>
            <a:gdLst/>
            <a:ahLst/>
            <a:cxnLst/>
            <a:rect l="l" t="t" r="r" b="b"/>
            <a:pathLst>
              <a:path w="1311965" h="1317997">
                <a:moveTo>
                  <a:pt x="0" y="0"/>
                </a:moveTo>
                <a:lnTo>
                  <a:pt x="1311965" y="0"/>
                </a:lnTo>
                <a:lnTo>
                  <a:pt x="1311965" y="1317996"/>
                </a:lnTo>
                <a:lnTo>
                  <a:pt x="0" y="1317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00745" y="5750193"/>
            <a:ext cx="1699883" cy="1392306"/>
          </a:xfrm>
          <a:custGeom>
            <a:avLst/>
            <a:gdLst/>
            <a:ahLst/>
            <a:cxnLst/>
            <a:rect l="l" t="t" r="r" b="b"/>
            <a:pathLst>
              <a:path w="1699883" h="1392306">
                <a:moveTo>
                  <a:pt x="0" y="0"/>
                </a:moveTo>
                <a:lnTo>
                  <a:pt x="1699883" y="0"/>
                </a:lnTo>
                <a:lnTo>
                  <a:pt x="1699883" y="1392305"/>
                </a:lnTo>
                <a:lnTo>
                  <a:pt x="0" y="1392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20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00628" y="5844302"/>
            <a:ext cx="1524683" cy="1298196"/>
          </a:xfrm>
          <a:custGeom>
            <a:avLst/>
            <a:gdLst/>
            <a:ahLst/>
            <a:cxnLst/>
            <a:rect l="l" t="t" r="r" b="b"/>
            <a:pathLst>
              <a:path w="1524683" h="1298196">
                <a:moveTo>
                  <a:pt x="0" y="0"/>
                </a:moveTo>
                <a:lnTo>
                  <a:pt x="1524683" y="0"/>
                </a:lnTo>
                <a:lnTo>
                  <a:pt x="1524683" y="1298196"/>
                </a:lnTo>
                <a:lnTo>
                  <a:pt x="0" y="1298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938" t="-25529" r="-66625" b="-6005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87860" y="7361573"/>
            <a:ext cx="1325654" cy="1325654"/>
          </a:xfrm>
          <a:custGeom>
            <a:avLst/>
            <a:gdLst/>
            <a:ahLst/>
            <a:cxnLst/>
            <a:rect l="l" t="t" r="r" b="b"/>
            <a:pathLst>
              <a:path w="1325654" h="1325654">
                <a:moveTo>
                  <a:pt x="0" y="0"/>
                </a:moveTo>
                <a:lnTo>
                  <a:pt x="1325654" y="0"/>
                </a:lnTo>
                <a:lnTo>
                  <a:pt x="1325654" y="1325654"/>
                </a:lnTo>
                <a:lnTo>
                  <a:pt x="0" y="1325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366722"/>
            <a:ext cx="1320505" cy="1320505"/>
          </a:xfrm>
          <a:custGeom>
            <a:avLst/>
            <a:gdLst/>
            <a:ahLst/>
            <a:cxnLst/>
            <a:rect l="l" t="t" r="r" b="b"/>
            <a:pathLst>
              <a:path w="1320505" h="1320505">
                <a:moveTo>
                  <a:pt x="0" y="0"/>
                </a:moveTo>
                <a:lnTo>
                  <a:pt x="1320505" y="0"/>
                </a:lnTo>
                <a:lnTo>
                  <a:pt x="1320505" y="1320505"/>
                </a:lnTo>
                <a:lnTo>
                  <a:pt x="0" y="1320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770007"/>
            <a:ext cx="5354507" cy="358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4"/>
              </a:lnSpc>
            </a:pPr>
            <a:r>
              <a:rPr lang="en-US" sz="3424" b="1" spc="7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Software tools used:</a:t>
            </a:r>
          </a:p>
          <a:p>
            <a:pPr marL="739409" lvl="1" indent="-369705" algn="just">
              <a:lnSpc>
                <a:spcPts val="4794"/>
              </a:lnSpc>
              <a:buFont typeface="Arial"/>
              <a:buChar char="•"/>
            </a:pPr>
            <a:r>
              <a:rPr lang="en-US" sz="3424" spc="78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ESP-IDF (C/C++ on VS Code)</a:t>
            </a:r>
          </a:p>
          <a:p>
            <a:pPr marL="739409" lvl="1" indent="-369705" algn="just">
              <a:lnSpc>
                <a:spcPts val="4794"/>
              </a:lnSpc>
              <a:buFont typeface="Arial"/>
              <a:buChar char="•"/>
            </a:pPr>
            <a:r>
              <a:rPr lang="en-US" sz="3424" spc="78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ESP Rainmaker</a:t>
            </a:r>
          </a:p>
          <a:p>
            <a:pPr marL="739409" lvl="1" indent="-369705" algn="just">
              <a:lnSpc>
                <a:spcPts val="4794"/>
              </a:lnSpc>
              <a:buFont typeface="Arial"/>
              <a:buChar char="•"/>
            </a:pPr>
            <a:r>
              <a:rPr lang="en-US" sz="3424" spc="78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Draw.io</a:t>
            </a:r>
          </a:p>
          <a:p>
            <a:pPr marL="739409" lvl="1" indent="-369705" algn="just">
              <a:lnSpc>
                <a:spcPts val="4794"/>
              </a:lnSpc>
              <a:buFont typeface="Arial"/>
              <a:buChar char="•"/>
            </a:pPr>
            <a:r>
              <a:rPr lang="en-US" sz="3424" spc="78">
                <a:solidFill>
                  <a:srgbClr val="343434"/>
                </a:solidFill>
                <a:latin typeface="Asap"/>
                <a:ea typeface="Asap"/>
                <a:cs typeface="Asap"/>
                <a:sym typeface="Asap"/>
              </a:rPr>
              <a:t>Fritzing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5302" y="490271"/>
            <a:ext cx="855109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IMPLEMENTATION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7114562" y="2610155"/>
            <a:ext cx="10144738" cy="6280076"/>
          </a:xfrm>
          <a:custGeom>
            <a:avLst/>
            <a:gdLst/>
            <a:ahLst/>
            <a:cxnLst/>
            <a:rect l="l" t="t" r="r" b="b"/>
            <a:pathLst>
              <a:path w="10144738" h="6280076">
                <a:moveTo>
                  <a:pt x="0" y="0"/>
                </a:moveTo>
                <a:lnTo>
                  <a:pt x="10144738" y="0"/>
                </a:lnTo>
                <a:lnTo>
                  <a:pt x="10144738" y="6280076"/>
                </a:lnTo>
                <a:lnTo>
                  <a:pt x="0" y="62800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509677" y="1770007"/>
            <a:ext cx="5354507" cy="5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424" b="1" spc="7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Circuit diagram: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3877" y="2344275"/>
            <a:ext cx="7593625" cy="7505781"/>
          </a:xfrm>
          <a:custGeom>
            <a:avLst/>
            <a:gdLst/>
            <a:ahLst/>
            <a:cxnLst/>
            <a:rect l="l" t="t" r="r" b="b"/>
            <a:pathLst>
              <a:path w="7593625" h="7505781">
                <a:moveTo>
                  <a:pt x="0" y="0"/>
                </a:moveTo>
                <a:lnTo>
                  <a:pt x="7593625" y="0"/>
                </a:lnTo>
                <a:lnTo>
                  <a:pt x="7593625" y="7505781"/>
                </a:lnTo>
                <a:lnTo>
                  <a:pt x="0" y="7505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344275"/>
            <a:ext cx="7900822" cy="7505781"/>
          </a:xfrm>
          <a:custGeom>
            <a:avLst/>
            <a:gdLst/>
            <a:ahLst/>
            <a:cxnLst/>
            <a:rect l="l" t="t" r="r" b="b"/>
            <a:pathLst>
              <a:path w="7900822" h="7505781">
                <a:moveTo>
                  <a:pt x="0" y="0"/>
                </a:moveTo>
                <a:lnTo>
                  <a:pt x="7900822" y="0"/>
                </a:lnTo>
                <a:lnTo>
                  <a:pt x="7900822" y="7505781"/>
                </a:lnTo>
                <a:lnTo>
                  <a:pt x="0" y="7505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5302" y="490271"/>
            <a:ext cx="954169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2"/>
              </a:lnSpc>
            </a:pPr>
            <a:r>
              <a:rPr lang="en-US" sz="5600" b="1" spc="8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5777" y="1494372"/>
            <a:ext cx="5354507" cy="5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3424" b="1" spc="7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Flowchart: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1494372"/>
            <a:ext cx="5354507" cy="5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3424" b="1" spc="78">
                <a:solidFill>
                  <a:srgbClr val="343434"/>
                </a:solidFill>
                <a:latin typeface="Asap Bold"/>
                <a:ea typeface="Asap Bold"/>
                <a:cs typeface="Asap Bold"/>
                <a:sym typeface="Asap Bold"/>
              </a:rPr>
              <a:t>Implemented circuit: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314</Words>
  <Application>Microsoft Office PowerPoint</Application>
  <PresentationFormat>Custom</PresentationFormat>
  <Paragraphs>79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Asap Bold</vt:lpstr>
      <vt:lpstr>Calibri</vt:lpstr>
      <vt:lpstr>Asap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VXL</dc:title>
  <cp:lastModifiedBy>PC</cp:lastModifiedBy>
  <cp:revision>4</cp:revision>
  <dcterms:created xsi:type="dcterms:W3CDTF">2006-08-16T00:00:00Z</dcterms:created>
  <dcterms:modified xsi:type="dcterms:W3CDTF">2025-12-20T15:32:01Z</dcterms:modified>
  <dc:identifier>DAG8DIZwCYo</dc:identifier>
</cp:coreProperties>
</file>